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85" r:id="rId2"/>
    <p:sldMasterId id="2147483695" r:id="rId3"/>
  </p:sldMasterIdLst>
  <p:notesMasterIdLst>
    <p:notesMasterId r:id="rId30"/>
  </p:notesMasterIdLst>
  <p:sldIdLst>
    <p:sldId id="256" r:id="rId4"/>
    <p:sldId id="262" r:id="rId5"/>
    <p:sldId id="2034" r:id="rId6"/>
    <p:sldId id="2306" r:id="rId7"/>
    <p:sldId id="2040" r:id="rId8"/>
    <p:sldId id="2046" r:id="rId9"/>
    <p:sldId id="2047" r:id="rId10"/>
    <p:sldId id="2043" r:id="rId11"/>
    <p:sldId id="2042" r:id="rId12"/>
    <p:sldId id="2048" r:id="rId13"/>
    <p:sldId id="2045" r:id="rId14"/>
    <p:sldId id="2049" r:id="rId15"/>
    <p:sldId id="2044" r:id="rId16"/>
    <p:sldId id="2051" r:id="rId17"/>
    <p:sldId id="2050" r:id="rId18"/>
    <p:sldId id="2052" r:id="rId19"/>
    <p:sldId id="2053" r:id="rId20"/>
    <p:sldId id="2054" r:id="rId21"/>
    <p:sldId id="2056" r:id="rId22"/>
    <p:sldId id="2055" r:id="rId23"/>
    <p:sldId id="2057" r:id="rId24"/>
    <p:sldId id="2058" r:id="rId25"/>
    <p:sldId id="2041" r:id="rId26"/>
    <p:sldId id="2059" r:id="rId27"/>
    <p:sldId id="314" r:id="rId28"/>
    <p:sldId id="339" r:id="rId29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B83689A9-98F3-6E47-A001-2299591D080E}">
          <p14:sldIdLst>
            <p14:sldId id="256"/>
            <p14:sldId id="262"/>
            <p14:sldId id="2034"/>
            <p14:sldId id="2306"/>
            <p14:sldId id="2040"/>
            <p14:sldId id="2046"/>
            <p14:sldId id="2047"/>
          </p14:sldIdLst>
        </p14:section>
        <p14:section name="RShiny" id="{4B897666-7809-F04B-8096-A7A755300F39}">
          <p14:sldIdLst>
            <p14:sldId id="2043"/>
            <p14:sldId id="2042"/>
            <p14:sldId id="2048"/>
            <p14:sldId id="2045"/>
            <p14:sldId id="2049"/>
            <p14:sldId id="2044"/>
            <p14:sldId id="2051"/>
            <p14:sldId id="2050"/>
            <p14:sldId id="2052"/>
            <p14:sldId id="2053"/>
            <p14:sldId id="2054"/>
            <p14:sldId id="2056"/>
            <p14:sldId id="2055"/>
          </p14:sldIdLst>
        </p14:section>
        <p14:section name="Abschluss" id="{31AB1047-6D45-F241-AE82-5CF6494EB83B}">
          <p14:sldIdLst>
            <p14:sldId id="2057"/>
            <p14:sldId id="2058"/>
            <p14:sldId id="2041"/>
            <p14:sldId id="2059"/>
            <p14:sldId id="314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Hauser" initials="NH" lastIdx="3" clrIdx="0">
    <p:extLst>
      <p:ext uri="{19B8F6BF-5375-455C-9EA6-DF929625EA0E}">
        <p15:presenceInfo xmlns:p15="http://schemas.microsoft.com/office/powerpoint/2012/main" userId="S::nina.h@correlaid.onmicrosoft.com::61c7f937-fce4-4fdf-9588-026a8cd6e0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A76"/>
    <a:srgbClr val="FEFFFE"/>
    <a:srgbClr val="AEEB00"/>
    <a:srgbClr val="FF80AB"/>
    <a:srgbClr val="FFEB3B"/>
    <a:srgbClr val="135399"/>
    <a:srgbClr val="7C6491"/>
    <a:srgbClr val="B2B2B1"/>
    <a:srgbClr val="2A64A8"/>
    <a:srgbClr val="125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64"/>
    <p:restoredTop sz="76735"/>
  </p:normalViewPr>
  <p:slideViewPr>
    <p:cSldViewPr snapToGrid="0" snapToObjects="1">
      <p:cViewPr>
        <p:scale>
          <a:sx n="77" d="100"/>
          <a:sy n="77" d="100"/>
        </p:scale>
        <p:origin x="48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24B-4774-4545-9BED-C811F6C667F2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3196-2763-F541-B3D4-850012EC33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1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6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37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2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773-C6DE-F541-B6EF-88C6B227110D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80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https://youvo2020.typeform.com/to/</a:t>
            </a:r>
            <a:r>
              <a:rPr lang="en-GB"/>
              <a:t>Mtoxsfzh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5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9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Softwareprogramme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Sphäre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auf </a:t>
            </a:r>
            <a:r>
              <a:rPr lang="en-GB" dirty="0" err="1"/>
              <a:t>Euren</a:t>
            </a:r>
            <a:r>
              <a:rPr lang="en-GB" dirty="0"/>
              <a:t> </a:t>
            </a:r>
            <a:r>
              <a:rPr lang="en-GB" dirty="0" err="1"/>
              <a:t>Computern</a:t>
            </a:r>
            <a:r>
              <a:rPr lang="en-GB" dirty="0"/>
              <a:t> </a:t>
            </a:r>
            <a:r>
              <a:rPr lang="en-GB" dirty="0" err="1"/>
              <a:t>sondern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World Wide Web </a:t>
            </a:r>
            <a:r>
              <a:rPr lang="en-GB" dirty="0" err="1"/>
              <a:t>befindet</a:t>
            </a:r>
            <a:r>
              <a:rPr lang="en-GB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4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Das </a:t>
            </a:r>
            <a:r>
              <a:rPr lang="en-GB" dirty="0" err="1"/>
              <a:t>Ganze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so </a:t>
            </a:r>
            <a:r>
              <a:rPr lang="en-GB" dirty="0" err="1"/>
              <a:t>vorstellen</a:t>
            </a:r>
            <a:r>
              <a:rPr lang="en-GB" dirty="0"/>
              <a:t>: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die UI, also </a:t>
            </a:r>
            <a:r>
              <a:rPr lang="en-GB" dirty="0" err="1"/>
              <a:t>alles</a:t>
            </a:r>
            <a:r>
              <a:rPr lang="en-GB" dirty="0"/>
              <a:t>, was man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Was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tun </a:t>
            </a:r>
            <a:r>
              <a:rPr lang="en-GB" dirty="0" err="1"/>
              <a:t>soll</a:t>
            </a:r>
            <a:r>
              <a:rPr lang="en-GB" dirty="0"/>
              <a:t>, </a:t>
            </a:r>
            <a:r>
              <a:rPr lang="en-GB" dirty="0" err="1"/>
              <a:t>sagt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Gehirn</a:t>
            </a:r>
            <a:r>
              <a:rPr lang="en-GB" dirty="0"/>
              <a:t>, der Server. </a:t>
            </a:r>
            <a:r>
              <a:rPr lang="en-GB" dirty="0" err="1"/>
              <a:t>Diesen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Anleitung</a:t>
            </a:r>
            <a:r>
              <a:rPr lang="en-GB" dirty="0"/>
              <a:t> verstehen: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verlieben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so </a:t>
            </a:r>
            <a:r>
              <a:rPr lang="en-GB" dirty="0" err="1"/>
              <a:t>aussehen</a:t>
            </a:r>
            <a:r>
              <a:rPr lang="en-GB" dirty="0"/>
              <a:t>, </a:t>
            </a:r>
            <a:r>
              <a:rPr lang="en-GB" dirty="0" err="1"/>
              <a:t>sendet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</a:t>
            </a:r>
            <a:r>
              <a:rPr lang="en-GB" dirty="0" err="1"/>
              <a:t>Signale</a:t>
            </a:r>
            <a:r>
              <a:rPr lang="en-GB" dirty="0"/>
              <a:t> an </a:t>
            </a:r>
            <a:r>
              <a:rPr lang="en-GB" dirty="0" err="1"/>
              <a:t>unser</a:t>
            </a:r>
            <a:r>
              <a:rPr lang="en-GB" dirty="0"/>
              <a:t> </a:t>
            </a:r>
            <a:r>
              <a:rPr lang="en-GB" dirty="0" err="1"/>
              <a:t>Gesich</a:t>
            </a:r>
            <a:r>
              <a:rPr lang="en-GB" dirty="0"/>
              <a:t>: Die </a:t>
            </a:r>
            <a:r>
              <a:rPr lang="en-GB" dirty="0" err="1"/>
              <a:t>Augen</a:t>
            </a:r>
            <a:r>
              <a:rPr lang="en-GB" dirty="0"/>
              <a:t> </a:t>
            </a:r>
            <a:r>
              <a:rPr lang="en-GB" dirty="0" err="1"/>
              <a:t>leuchten</a:t>
            </a:r>
            <a:r>
              <a:rPr lang="en-GB" dirty="0"/>
              <a:t>.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strahlen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79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Das </a:t>
            </a:r>
            <a:r>
              <a:rPr lang="en-GB" dirty="0" err="1"/>
              <a:t>Ganze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so </a:t>
            </a:r>
            <a:r>
              <a:rPr lang="en-GB" dirty="0" err="1"/>
              <a:t>vorstellen</a:t>
            </a:r>
            <a:r>
              <a:rPr lang="en-GB" dirty="0"/>
              <a:t>: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die UI, also </a:t>
            </a:r>
            <a:r>
              <a:rPr lang="en-GB" dirty="0" err="1"/>
              <a:t>alles</a:t>
            </a:r>
            <a:r>
              <a:rPr lang="en-GB" dirty="0"/>
              <a:t>, was man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Was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tun </a:t>
            </a:r>
            <a:r>
              <a:rPr lang="en-GB" dirty="0" err="1"/>
              <a:t>soll</a:t>
            </a:r>
            <a:r>
              <a:rPr lang="en-GB" dirty="0"/>
              <a:t>, </a:t>
            </a:r>
            <a:r>
              <a:rPr lang="en-GB" dirty="0" err="1"/>
              <a:t>sagt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Gehirn</a:t>
            </a:r>
            <a:r>
              <a:rPr lang="en-GB" dirty="0"/>
              <a:t>, der Server. </a:t>
            </a:r>
            <a:r>
              <a:rPr lang="en-GB" dirty="0" err="1"/>
              <a:t>Diesen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Anleitung</a:t>
            </a:r>
            <a:r>
              <a:rPr lang="en-GB" dirty="0"/>
              <a:t> verstehen: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verlieben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so </a:t>
            </a:r>
            <a:r>
              <a:rPr lang="en-GB" dirty="0" err="1"/>
              <a:t>aussehen</a:t>
            </a:r>
            <a:r>
              <a:rPr lang="en-GB" dirty="0"/>
              <a:t>, </a:t>
            </a:r>
            <a:r>
              <a:rPr lang="en-GB" dirty="0" err="1"/>
              <a:t>sendet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</a:t>
            </a:r>
            <a:r>
              <a:rPr lang="en-GB" dirty="0" err="1"/>
              <a:t>Signale</a:t>
            </a:r>
            <a:r>
              <a:rPr lang="en-GB" dirty="0"/>
              <a:t> an </a:t>
            </a:r>
            <a:r>
              <a:rPr lang="en-GB" dirty="0" err="1"/>
              <a:t>unser</a:t>
            </a:r>
            <a:r>
              <a:rPr lang="en-GB" dirty="0"/>
              <a:t> </a:t>
            </a:r>
            <a:r>
              <a:rPr lang="en-GB" dirty="0" err="1"/>
              <a:t>Gesich</a:t>
            </a:r>
            <a:r>
              <a:rPr lang="en-GB" dirty="0"/>
              <a:t>: Die </a:t>
            </a:r>
            <a:r>
              <a:rPr lang="en-GB" dirty="0" err="1"/>
              <a:t>Augen</a:t>
            </a:r>
            <a:r>
              <a:rPr lang="en-GB" dirty="0"/>
              <a:t> </a:t>
            </a:r>
            <a:r>
              <a:rPr lang="en-GB" dirty="0" err="1"/>
              <a:t>leuchten</a:t>
            </a:r>
            <a:r>
              <a:rPr lang="en-GB" dirty="0"/>
              <a:t>.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strahlen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95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Deshalb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es </a:t>
            </a:r>
            <a:r>
              <a:rPr lang="en-GB" dirty="0" err="1"/>
              <a:t>essentiell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, was </a:t>
            </a:r>
            <a:r>
              <a:rPr lang="en-GB" dirty="0" err="1"/>
              <a:t>im</a:t>
            </a:r>
            <a:r>
              <a:rPr lang="en-GB" dirty="0"/>
              <a:t> User Interface </a:t>
            </a:r>
            <a:r>
              <a:rPr lang="en-GB" dirty="0" err="1"/>
              <a:t>passiert</a:t>
            </a:r>
            <a:r>
              <a:rPr lang="en-GB" dirty="0"/>
              <a:t>, </a:t>
            </a:r>
            <a:r>
              <a:rPr lang="en-GB" dirty="0" err="1"/>
              <a:t>irgendwo</a:t>
            </a:r>
            <a:r>
              <a:rPr lang="en-GB" dirty="0"/>
              <a:t> </a:t>
            </a:r>
            <a:r>
              <a:rPr lang="en-GB" dirty="0" err="1"/>
              <a:t>definiert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 </a:t>
            </a:r>
            <a:r>
              <a:rPr lang="en-GB" dirty="0" err="1"/>
              <a:t>Gibt</a:t>
            </a:r>
            <a:r>
              <a:rPr lang="en-GB" dirty="0"/>
              <a:t> es die </a:t>
            </a:r>
            <a:r>
              <a:rPr lang="en-GB" dirty="0" err="1"/>
              <a:t>Arbeitsanweisung</a:t>
            </a:r>
            <a:r>
              <a:rPr lang="en-GB" dirty="0"/>
              <a:t> “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verliebt</a:t>
            </a:r>
            <a:r>
              <a:rPr lang="en-GB" dirty="0"/>
              <a:t>” </a:t>
            </a:r>
            <a:r>
              <a:rPr lang="en-GB" dirty="0" err="1"/>
              <a:t>nicht</a:t>
            </a:r>
            <a:r>
              <a:rPr lang="en-GB" dirty="0"/>
              <a:t>,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versteht</a:t>
            </a:r>
            <a:r>
              <a:rPr lang="en-GB" dirty="0"/>
              <a:t> das User Interface </a:t>
            </a:r>
            <a:r>
              <a:rPr lang="en-GB" dirty="0" err="1"/>
              <a:t>nicht</a:t>
            </a:r>
            <a:r>
              <a:rPr lang="en-GB" dirty="0"/>
              <a:t>, was es tun </a:t>
            </a:r>
            <a:r>
              <a:rPr lang="en-GB" dirty="0" err="1"/>
              <a:t>soll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21117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19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245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2796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0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40652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110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5191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751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26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531597" y="1563680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71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46656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3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FE71448-3C08-D143-BAFE-B230DA00D5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35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EFB8BCE-795F-5D44-AED4-6D0A8F200C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90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05D147C-EF38-4D46-80E6-2A774AC2B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AD94C7E-6963-B846-A684-637F70A403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519" y="1363150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373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381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7" y="1365531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6657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3450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9567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2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85922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1977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3B7871B-F74D-7D4F-ABF9-C9C767DE5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00" y="4637187"/>
            <a:ext cx="651620" cy="46493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7" r:id="rId5"/>
    <p:sldLayoutId id="2147483664" r:id="rId6"/>
    <p:sldLayoutId id="2147483665" r:id="rId7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6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9" r:id="rId2"/>
    <p:sldLayoutId id="2147483698" r:id="rId3"/>
    <p:sldLayoutId id="2147483697" r:id="rId4"/>
    <p:sldLayoutId id="2147483700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articles/shinyapps.html" TargetMode="External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pp.dataquest.io/path/data-analyst-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articles/shinyapps.html" TargetMode="External"/><Relationship Id="rId3" Type="http://schemas.openxmlformats.org/officeDocument/2006/relationships/hyperlink" Target="https://therbootcamp.github.io/RmR_2021Feb/" TargetMode="External"/><Relationship Id="rId7" Type="http://schemas.openxmlformats.org/officeDocument/2006/relationships/hyperlink" Target="https://shiny.rstudio.com/articles/understanding-reactivity.html" TargetMode="External"/><Relationship Id="rId2" Type="http://schemas.openxmlformats.org/officeDocument/2006/relationships/hyperlink" Target="https://app.dataquest.io/path/data-analyst-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zes.uni-mannheim.de/socialsciencedatalab/article/shiny-apps/" TargetMode="External"/><Relationship Id="rId5" Type="http://schemas.openxmlformats.org/officeDocument/2006/relationships/hyperlink" Target="https://mastering-shiny.org/" TargetMode="External"/><Relationship Id="rId4" Type="http://schemas.openxmlformats.org/officeDocument/2006/relationships/hyperlink" Target="https://shiny.rstudio.com/tutorial/" TargetMode="External"/><Relationship Id="rId9" Type="http://schemas.openxmlformats.org/officeDocument/2006/relationships/hyperlink" Target="https://cran.r-project.org/web/packages/esquisse/vignettes/get-started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objects/chess-gameplan-queen-knight-victory-competition-strateg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url=https%3A%2F%2Fshiny.rstudio.com%2Ftutorial%2Fwritten-tutorial%2Flesson1%2F&amp;psig=AOvVaw1puZa7PfyQq8N1-NYrijXP&amp;ust=1616163505582000&amp;source=images&amp;cd=vfe&amp;ved=0CAIQjRxqFwoTCNC2jrCEuu8CFQAAAAAdAAAAABAI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5D99-6ECB-D84B-9D5D-88A965341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Programmieraufgabe oder Lückentext?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203738-3A1B-A94B-B15B-6208FDE40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Wir visualisieren Daten und automatisieren Reports (für </a:t>
            </a:r>
            <a:r>
              <a:rPr lang="de-DE" dirty="0" err="1"/>
              <a:t>Anfänger:innen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401E9-6F9C-A547-8B4E-2497FD8F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Öffnet</a:t>
            </a:r>
            <a:r>
              <a:rPr lang="en-GB" dirty="0"/>
              <a:t> nun </a:t>
            </a:r>
            <a:r>
              <a:rPr lang="en-GB" dirty="0" err="1"/>
              <a:t>Eure</a:t>
            </a:r>
            <a:r>
              <a:rPr lang="en-GB" dirty="0"/>
              <a:t> </a:t>
            </a:r>
            <a:r>
              <a:rPr lang="en-GB" dirty="0" err="1"/>
              <a:t>erste</a:t>
            </a:r>
            <a:r>
              <a:rPr lang="en-GB" dirty="0"/>
              <a:t> Shiny-</a:t>
            </a:r>
            <a:r>
              <a:rPr lang="en-GB" dirty="0" err="1"/>
              <a:t>Applikation</a:t>
            </a:r>
            <a:endParaRPr lang="en-GB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82CE82B-90A1-ED43-9B62-028D193A3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911" y="1323290"/>
            <a:ext cx="2971260" cy="14330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0A09C3-93C2-7C4C-8924-B19D1C31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51" y="1323290"/>
            <a:ext cx="3360152" cy="14330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07BFE6-76A5-604B-810F-F229DEB0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73" y="2965266"/>
            <a:ext cx="3863476" cy="14565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EF761B6-7E9A-B24B-83F4-B2AF0B95CE21}"/>
              </a:ext>
            </a:extLst>
          </p:cNvPr>
          <p:cNvSpPr/>
          <p:nvPr/>
        </p:nvSpPr>
        <p:spPr>
          <a:xfrm>
            <a:off x="7136090" y="3261321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142C2B-E28C-2647-96C0-1052C0345518}"/>
              </a:ext>
            </a:extLst>
          </p:cNvPr>
          <p:cNvSpPr/>
          <p:nvPr/>
        </p:nvSpPr>
        <p:spPr>
          <a:xfrm>
            <a:off x="6477785" y="2576110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172915-660B-5A4B-B886-42029DE40477}"/>
              </a:ext>
            </a:extLst>
          </p:cNvPr>
          <p:cNvSpPr/>
          <p:nvPr/>
        </p:nvSpPr>
        <p:spPr>
          <a:xfrm>
            <a:off x="6006445" y="1537789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72F1BBE-D6D9-664A-9F82-C285710EE0E2}"/>
              </a:ext>
            </a:extLst>
          </p:cNvPr>
          <p:cNvSpPr/>
          <p:nvPr/>
        </p:nvSpPr>
        <p:spPr>
          <a:xfrm>
            <a:off x="1566420" y="2329638"/>
            <a:ext cx="1337035" cy="246471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11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Hauptbestandteilen</a:t>
            </a:r>
            <a:r>
              <a:rPr lang="en-GB" dirty="0"/>
              <a:t>: User Interface (UI) und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C8DAE-AB3A-E74E-8AE8-7C6C835B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68" y="1257302"/>
            <a:ext cx="4688464" cy="3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2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Hauptbestandteilen</a:t>
            </a:r>
            <a:r>
              <a:rPr lang="en-GB" dirty="0"/>
              <a:t>: User Interface (UI) und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2C8DAE-AB3A-E74E-8AE8-7C6C835BE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768" y="1257302"/>
            <a:ext cx="4688464" cy="33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6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(UI) und Server </a:t>
            </a:r>
            <a:r>
              <a:rPr lang="en-GB" dirty="0" err="1"/>
              <a:t>funktionieren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einander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2CF7B33-ECE0-ED41-952A-F56BB931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926" y="1257302"/>
            <a:ext cx="4730147" cy="329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Zusammen</a:t>
            </a:r>
            <a:r>
              <a:rPr lang="en-GB" dirty="0"/>
              <a:t> </a:t>
            </a:r>
            <a:r>
              <a:rPr lang="en-GB" dirty="0" err="1"/>
              <a:t>bauen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heute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77463DE-1B98-F944-A729-7E9EE3F2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17" y="1058778"/>
            <a:ext cx="6151566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6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 User Interface (</a:t>
            </a:r>
            <a:r>
              <a:rPr lang="en-GB" dirty="0" err="1"/>
              <a:t>ui.R</a:t>
            </a:r>
            <a:r>
              <a:rPr lang="en-GB" dirty="0"/>
              <a:t>) </a:t>
            </a:r>
            <a:r>
              <a:rPr lang="en-GB" dirty="0" err="1"/>
              <a:t>bestimmt</a:t>
            </a:r>
            <a:r>
              <a:rPr lang="en-GB" dirty="0"/>
              <a:t> das </a:t>
            </a:r>
            <a:r>
              <a:rPr lang="en-GB" dirty="0" err="1"/>
              <a:t>Aussehen</a:t>
            </a:r>
            <a:r>
              <a:rPr lang="en-GB" dirty="0"/>
              <a:t> der App (I)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02E43A-326E-7E4A-A1BD-1247C65FBD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57"/>
          <a:stretch/>
        </p:blipFill>
        <p:spPr>
          <a:xfrm>
            <a:off x="1898914" y="1311088"/>
            <a:ext cx="5255648" cy="327352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B2C728A-93E6-194A-B3CC-B045C442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4" y="1257302"/>
            <a:ext cx="86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0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DFF4988-77DB-6042-B601-55A45AA22C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7"/>
          <a:stretch/>
        </p:blipFill>
        <p:spPr>
          <a:xfrm>
            <a:off x="1706243" y="1082842"/>
            <a:ext cx="5356451" cy="35017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Das User Interface (</a:t>
            </a:r>
            <a:r>
              <a:rPr lang="en-GB" dirty="0" err="1"/>
              <a:t>ui.R</a:t>
            </a:r>
            <a:r>
              <a:rPr lang="en-GB" dirty="0"/>
              <a:t>) </a:t>
            </a:r>
            <a:r>
              <a:rPr lang="en-GB" dirty="0" err="1"/>
              <a:t>bestimmt</a:t>
            </a:r>
            <a:r>
              <a:rPr lang="en-GB" dirty="0"/>
              <a:t> das </a:t>
            </a:r>
            <a:r>
              <a:rPr lang="en-GB" dirty="0" err="1"/>
              <a:t>Aussehen</a:t>
            </a:r>
            <a:r>
              <a:rPr lang="en-GB" dirty="0"/>
              <a:t> der App (I)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2C728A-93E6-194A-B3CC-B045C4428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94" y="1257302"/>
            <a:ext cx="86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2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Der Server (</a:t>
            </a:r>
            <a:r>
              <a:rPr lang="en-GB" dirty="0" err="1"/>
              <a:t>server.R</a:t>
            </a:r>
            <a:r>
              <a:rPr lang="en-GB" dirty="0"/>
              <a:t>) </a:t>
            </a:r>
            <a:r>
              <a:rPr lang="en-GB" dirty="0" err="1"/>
              <a:t>kreiiert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der App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42CD80-5C1A-594F-B795-EDBDBDB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94" y="1169738"/>
            <a:ext cx="5334000" cy="34163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2FBAC9-A1BB-0744-8FD3-D02BF877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588" y="1155032"/>
            <a:ext cx="1447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4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shinyApp</a:t>
            </a:r>
            <a:r>
              <a:rPr lang="en-GB" dirty="0"/>
              <a:t>() </a:t>
            </a:r>
            <a:r>
              <a:rPr lang="en-GB" dirty="0" err="1"/>
              <a:t>verbindet</a:t>
            </a:r>
            <a:r>
              <a:rPr lang="en-GB" dirty="0"/>
              <a:t> die </a:t>
            </a:r>
            <a:r>
              <a:rPr lang="en-GB" dirty="0" err="1"/>
              <a:t>beiden</a:t>
            </a:r>
            <a:r>
              <a:rPr lang="en-GB" dirty="0"/>
              <a:t> </a:t>
            </a:r>
            <a:r>
              <a:rPr lang="en-GB" dirty="0" err="1"/>
              <a:t>Teile</a:t>
            </a:r>
            <a:r>
              <a:rPr lang="en-GB" dirty="0"/>
              <a:t> </a:t>
            </a:r>
            <a:r>
              <a:rPr lang="en-GB" dirty="0" err="1"/>
              <a:t>miteinander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33BB898-AC4D-5D4F-9707-986F6FF4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" y="1257302"/>
            <a:ext cx="5848685" cy="300446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A76D6EF-6395-DE4A-9D76-4E0A75F24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200" y="3790192"/>
            <a:ext cx="4368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1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1E10DC-36CF-C945-882D-CACC6348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Öffnet nun das </a:t>
            </a:r>
            <a:r>
              <a:rPr lang="de-DE" dirty="0" err="1"/>
              <a:t>RProjekt</a:t>
            </a:r>
            <a:r>
              <a:rPr lang="de-DE" dirty="0"/>
              <a:t>, in dem wir heute arbeiten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66CB1E-0997-8748-99B1-3E6A87B4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76" y="2091912"/>
            <a:ext cx="1358900" cy="1397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EB9BFD-DA82-924E-8A84-C6704055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52" y="1257302"/>
            <a:ext cx="6003235" cy="335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6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8A1D01F-ACF9-9C49-BC90-18CDD2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80" y="1792348"/>
            <a:ext cx="748084" cy="7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Person, draußen, Gruppe, Foto enthält.&#10;&#10;Automatisch generierte Beschreibung">
            <a:extLst>
              <a:ext uri="{FF2B5EF4-FFF2-40B4-BE49-F238E27FC236}">
                <a16:creationId xmlns:a16="http://schemas.microsoft.com/office/drawing/2014/main" id="{033B0E88-F816-854E-97EC-6CEC4EFB1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8"/>
          <a:stretch/>
        </p:blipFill>
        <p:spPr>
          <a:xfrm>
            <a:off x="267037" y="1365531"/>
            <a:ext cx="3943350" cy="316123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79FA51B-73E4-A342-80D4-38D4587E2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0317">
            <a:off x="7529445" y="2055277"/>
            <a:ext cx="1112937" cy="1141474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7612C0-CFFD-6449-9958-558A6F1C8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037" y="1365531"/>
            <a:ext cx="3943350" cy="31612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8E6898-CA05-CB4B-AB16-0F85F4C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wir sind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17F2D-C8A8-FD41-BB3D-38B33356F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3168032"/>
            <a:ext cx="3943350" cy="1363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Wir sind ein deutschlandweites Netzwerk von über 1,700 Data </a:t>
            </a:r>
            <a:r>
              <a:rPr lang="de-DE" dirty="0" err="1"/>
              <a:t>Scientists</a:t>
            </a:r>
            <a:r>
              <a:rPr lang="de-DE" dirty="0"/>
              <a:t>, die die Welt durch Data Science verbessern wollen. </a:t>
            </a:r>
          </a:p>
          <a:p>
            <a:pPr marL="0" indent="0">
              <a:buNone/>
            </a:pPr>
            <a:r>
              <a:rPr lang="de-DE" dirty="0">
                <a:solidFill>
                  <a:srgbClr val="125299"/>
                </a:solidFill>
              </a:rPr>
              <a:t>#</a:t>
            </a:r>
            <a:r>
              <a:rPr lang="de-DE" i="1" dirty="0" err="1">
                <a:solidFill>
                  <a:srgbClr val="125299"/>
                </a:solidFill>
              </a:rPr>
              <a:t>MetaWeltretter</a:t>
            </a:r>
            <a:endParaRPr lang="de-DE" i="1" dirty="0">
              <a:solidFill>
                <a:srgbClr val="12529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8A17-F927-CC4A-8862-45AC44FE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344">
            <a:off x="4684360" y="1420415"/>
            <a:ext cx="1110105" cy="11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90AFC0A-2B0C-3A41-A7F7-11C048D21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361" flipH="1">
            <a:off x="5723906" y="1212501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261623D-90FE-6046-80E1-84A71E971A89}"/>
              </a:ext>
            </a:extLst>
          </p:cNvPr>
          <p:cNvSpPr/>
          <p:nvPr/>
        </p:nvSpPr>
        <p:spPr>
          <a:xfrm rot="374195">
            <a:off x="6762958" y="1478433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Frie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13535B4-BC27-A24C-9A02-5DCDEB0B9B29}"/>
              </a:ext>
            </a:extLst>
          </p:cNvPr>
          <p:cNvSpPr/>
          <p:nvPr/>
        </p:nvSpPr>
        <p:spPr>
          <a:xfrm rot="20594752">
            <a:off x="5585532" y="818405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Nina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68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559785-B15E-0842-8556-F1B86D13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einzelnen Dateien könnt Ihr unten rechts öffnen und die App mit “Run App“ ausführen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2D535A3-8A51-6341-A013-534B0FF5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82" y="1396450"/>
            <a:ext cx="5002036" cy="323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1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D493-E720-8645-8E0B-DCB1F4CB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jetzt? Ihr könnt den Code ganz leicht auf andere Projekte übertragen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61F5B4-E441-FB47-96CE-C5DFDA98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1257302"/>
            <a:ext cx="4460688" cy="328468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6B47478-BF60-CB4D-9644-704FD79F7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91" t="7197" b="14441"/>
          <a:stretch/>
        </p:blipFill>
        <p:spPr>
          <a:xfrm>
            <a:off x="4984376" y="1257302"/>
            <a:ext cx="3907624" cy="30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3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100EB9-87DB-A243-B36B-0B922904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Eure </a:t>
            </a:r>
            <a:r>
              <a:rPr lang="de-DE" dirty="0" err="1"/>
              <a:t>ShinyApp</a:t>
            </a:r>
            <a:r>
              <a:rPr lang="de-DE" dirty="0"/>
              <a:t> veröffentlichen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BB249-EE8E-D448-BAB2-083176764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Mit unsensiblen Daten kann man die </a:t>
            </a:r>
            <a:r>
              <a:rPr lang="de-DE" dirty="0" err="1"/>
              <a:t>ShinyApp</a:t>
            </a:r>
            <a:r>
              <a:rPr lang="de-DE" dirty="0"/>
              <a:t> ganz einfach und kostenlos über </a:t>
            </a:r>
            <a:r>
              <a:rPr lang="de-DE" dirty="0">
                <a:hlinkClick r:id="rId2"/>
              </a:rPr>
              <a:t>shinyapps.io </a:t>
            </a:r>
            <a:r>
              <a:rPr lang="de-DE" dirty="0"/>
              <a:t>veröffentlichen</a:t>
            </a:r>
          </a:p>
          <a:p>
            <a:pPr marL="0" indent="0">
              <a:buNone/>
            </a:pPr>
            <a:r>
              <a:rPr lang="de-DE" dirty="0"/>
              <a:t>Vor dem Veröffentlichen auf jeden Fall beachten: Alle Packages müssen installiert sein (mit </a:t>
            </a:r>
            <a:r>
              <a:rPr lang="de-DE" dirty="0" err="1">
                <a:solidFill>
                  <a:schemeClr val="accent5"/>
                </a:solidFill>
              </a:rPr>
              <a:t>install.packages</a:t>
            </a:r>
            <a:r>
              <a:rPr lang="de-DE" dirty="0">
                <a:solidFill>
                  <a:schemeClr val="accent5"/>
                </a:solidFill>
              </a:rPr>
              <a:t>(...)) </a:t>
            </a:r>
            <a:r>
              <a:rPr lang="de-DE" dirty="0"/>
              <a:t>-- das darf allerdings nicht im Code erscheinen.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Schritt-für-Schritt-Anleitung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/>
              <a:t>1. Installiert </a:t>
            </a:r>
            <a:r>
              <a:rPr lang="de-DE" dirty="0" err="1">
                <a:solidFill>
                  <a:schemeClr val="accent5"/>
                </a:solidFill>
              </a:rPr>
              <a:t>rsconnect</a:t>
            </a:r>
            <a:r>
              <a:rPr lang="de-DE" dirty="0">
                <a:solidFill>
                  <a:schemeClr val="accent5"/>
                </a:solidFill>
              </a:rPr>
              <a:t> (</a:t>
            </a:r>
            <a:r>
              <a:rPr lang="de-DE" dirty="0" err="1">
                <a:solidFill>
                  <a:schemeClr val="accent5"/>
                </a:solidFill>
              </a:rPr>
              <a:t>install.packages</a:t>
            </a:r>
            <a:r>
              <a:rPr lang="de-DE" dirty="0">
                <a:solidFill>
                  <a:schemeClr val="accent5"/>
                </a:solidFill>
              </a:rPr>
              <a:t>('</a:t>
            </a:r>
            <a:r>
              <a:rPr lang="de-DE" dirty="0" err="1">
                <a:solidFill>
                  <a:schemeClr val="accent5"/>
                </a:solidFill>
              </a:rPr>
              <a:t>rsconnect</a:t>
            </a:r>
            <a:r>
              <a:rPr lang="de-DE" dirty="0">
                <a:solidFill>
                  <a:schemeClr val="accent5"/>
                </a:solidFill>
              </a:rPr>
              <a:t>'))</a:t>
            </a:r>
          </a:p>
          <a:p>
            <a:pPr marL="0" indent="0">
              <a:buNone/>
            </a:pPr>
            <a:r>
              <a:rPr lang="de-DE" dirty="0"/>
              <a:t>2. Erstellt ein kostenloses Benutzerkonto auf </a:t>
            </a:r>
            <a:r>
              <a:rPr lang="de-DE" dirty="0">
                <a:hlinkClick r:id="rId2"/>
              </a:rPr>
              <a:t>shinyapps.io 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3. Folgt Methode 1 wie </a:t>
            </a:r>
            <a:r>
              <a:rPr lang="de-DE" dirty="0">
                <a:hlinkClick r:id="rId3"/>
              </a:rPr>
              <a:t>hier</a:t>
            </a:r>
            <a:r>
              <a:rPr lang="de-DE" dirty="0"/>
              <a:t> beschrieben: Kopiert das Token und fügt es in Euer </a:t>
            </a:r>
            <a:r>
              <a:rPr lang="de-DE" dirty="0" err="1"/>
              <a:t>RStudio</a:t>
            </a:r>
            <a:r>
              <a:rPr lang="de-DE" dirty="0"/>
              <a:t> ein</a:t>
            </a:r>
          </a:p>
          <a:p>
            <a:pPr marL="0" indent="0">
              <a:buNone/>
            </a:pPr>
            <a:r>
              <a:rPr lang="de-DE" dirty="0"/>
              <a:t>4. (Wenn Ihr die App vorab noch einmal testen wollt: </a:t>
            </a:r>
            <a:r>
              <a:rPr lang="de-DE" dirty="0" err="1">
                <a:solidFill>
                  <a:schemeClr val="accent5"/>
                </a:solidFill>
              </a:rPr>
              <a:t>runApp</a:t>
            </a:r>
            <a:r>
              <a:rPr lang="de-DE" dirty="0">
                <a:solidFill>
                  <a:schemeClr val="accent5"/>
                </a:solidFill>
              </a:rPr>
              <a:t>())</a:t>
            </a:r>
          </a:p>
          <a:p>
            <a:pPr marL="0" indent="0">
              <a:buNone/>
            </a:pPr>
            <a:r>
              <a:rPr lang="de-DE" dirty="0"/>
              <a:t>5. Zum Schluss: Veröffentlicht Eure </a:t>
            </a:r>
            <a:r>
              <a:rPr lang="de-DE" dirty="0" err="1"/>
              <a:t>ShinyApp</a:t>
            </a:r>
            <a:r>
              <a:rPr lang="de-DE" dirty="0"/>
              <a:t> mit </a:t>
            </a:r>
            <a:r>
              <a:rPr lang="de-DE" dirty="0" err="1">
                <a:solidFill>
                  <a:schemeClr val="accent5"/>
                </a:solidFill>
              </a:rPr>
              <a:t>deployApp</a:t>
            </a:r>
            <a:r>
              <a:rPr lang="de-DE" dirty="0">
                <a:solidFill>
                  <a:schemeClr val="accent5"/>
                </a:solidFill>
              </a:rPr>
              <a:t>()</a:t>
            </a:r>
          </a:p>
          <a:p>
            <a:pPr marL="0" indent="0">
              <a:buNone/>
            </a:pPr>
            <a:r>
              <a:rPr lang="de-DE" dirty="0"/>
              <a:t>Einen kleinen Moment warten... und das war's! Eure App ist online!</a:t>
            </a:r>
          </a:p>
        </p:txBody>
      </p:sp>
    </p:spTree>
    <p:extLst>
      <p:ext uri="{BB962C8B-B14F-4D97-AF65-F5344CB8AC3E}">
        <p14:creationId xmlns:p14="http://schemas.microsoft.com/office/powerpoint/2010/main" val="26344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573FB-1FC2-A249-9AE8-62B8DAE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</a:t>
            </a:r>
            <a:r>
              <a:rPr lang="en-GB" dirty="0" err="1"/>
              <a:t>findet</a:t>
            </a:r>
            <a:r>
              <a:rPr lang="en-GB" dirty="0"/>
              <a:t>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tolle</a:t>
            </a:r>
            <a:r>
              <a:rPr lang="en-GB" dirty="0"/>
              <a:t> </a:t>
            </a:r>
            <a:r>
              <a:rPr lang="en-GB" dirty="0" err="1"/>
              <a:t>Weiterbildungsformate</a:t>
            </a:r>
            <a:endParaRPr lang="en-GB" dirty="0"/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E9472636-0B59-7A41-850B-F5F3F16A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22" y="1055077"/>
            <a:ext cx="5259476" cy="30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78C50-008D-9A4B-A7E8-61DE00390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noch ein paar Tipps für Weiterbildungsformate aus unserem Netzwerk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29ADE304-448C-6D49-B301-7FDB8A43BB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925507"/>
              </p:ext>
            </p:extLst>
          </p:nvPr>
        </p:nvGraphicFramePr>
        <p:xfrm>
          <a:off x="252413" y="1370013"/>
          <a:ext cx="863917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9587">
                  <a:extLst>
                    <a:ext uri="{9D8B030D-6E8A-4147-A177-3AD203B41FA5}">
                      <a16:colId xmlns:a16="http://schemas.microsoft.com/office/drawing/2014/main" val="1314913310"/>
                    </a:ext>
                  </a:extLst>
                </a:gridCol>
                <a:gridCol w="4319587">
                  <a:extLst>
                    <a:ext uri="{9D8B030D-6E8A-4147-A177-3AD203B41FA5}">
                      <a16:colId xmlns:a16="http://schemas.microsoft.com/office/drawing/2014/main" val="8841847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Zu R: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2"/>
                        </a:rPr>
                        <a:t>Data Analyst in R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3"/>
                        </a:rPr>
                        <a:t>The R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3"/>
                        </a:rPr>
                        <a:t>Bootcamp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Zu </a:t>
                      </a:r>
                      <a:r>
                        <a:rPr lang="de-DE" sz="1600" b="1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Shiny</a:t>
                      </a:r>
                      <a:r>
                        <a:rPr lang="de-DE" sz="1600" b="1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:</a:t>
                      </a:r>
                    </a:p>
                    <a:p>
                      <a:pPr marL="285750" marR="0" lvl="0" indent="-2857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itchFamily="2" charset="2"/>
                        <a:buChar char="-"/>
                        <a:tabLst/>
                        <a:defRPr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R Studio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Shiny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4"/>
                        </a:rPr>
                        <a:t> Tutorial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Hadley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Wickham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: "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Mastering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 </a:t>
                      </a:r>
                      <a:r>
                        <a:rPr lang="de-DE" sz="1600" b="0" i="0" kern="1200" dirty="0" err="1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Shiny</a:t>
                      </a: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5"/>
                        </a:rPr>
                        <a:t>"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6"/>
                        </a:rPr>
                        <a:t>Konstantin Gavras and Nick Baumann: Shiny Apps: Development and Deployment" auf Methods Bites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kern="1200" dirty="0">
                          <a:solidFill>
                            <a:schemeClr val="tx2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  <a:hlinkClick r:id="rId7"/>
                        </a:rPr>
                        <a:t>Garrett Grolemund: "How to understand reactivity in R"</a:t>
                      </a:r>
                      <a:endParaRPr lang="de-DE" sz="1600" b="0" i="0" kern="1200" dirty="0">
                        <a:solidFill>
                          <a:schemeClr val="tx2"/>
                        </a:solidFill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Zu Hosting: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8"/>
                        </a:rPr>
                        <a:t>Shinyapps.io</a:t>
                      </a:r>
                      <a:r>
                        <a:rPr lang="de-DE" sz="1600" b="0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8"/>
                        </a:rPr>
                        <a:t> Tutorial</a:t>
                      </a:r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  <a:p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  <a:p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Click-</a:t>
                      </a:r>
                      <a:r>
                        <a:rPr lang="de-DE" sz="1600" b="1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and</a:t>
                      </a:r>
                      <a:r>
                        <a:rPr lang="de-DE" sz="1600" b="1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-Drop Code-Schummeleien:</a:t>
                      </a:r>
                    </a:p>
                    <a:p>
                      <a:pPr marL="285750" indent="-285750">
                        <a:buFont typeface="Symbol" pitchFamily="2" charset="2"/>
                        <a:buChar char="-"/>
                      </a:pPr>
                      <a:r>
                        <a:rPr lang="de-DE" sz="1600" b="0" i="0" dirty="0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9"/>
                        </a:rPr>
                        <a:t>Graphiken mit </a:t>
                      </a:r>
                      <a:r>
                        <a:rPr lang="de-DE" sz="1600" b="0" i="0" dirty="0" err="1">
                          <a:solidFill>
                            <a:schemeClr val="tx2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hlinkClick r:id="rId9"/>
                        </a:rPr>
                        <a:t>esquisse</a:t>
                      </a:r>
                      <a:endParaRPr lang="de-DE" sz="1600" b="0" i="0" dirty="0">
                        <a:solidFill>
                          <a:schemeClr val="tx2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505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21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drinnen, Mann, Laptop enthält.&#10;&#10;Automatisch generierte Beschreibung">
            <a:extLst>
              <a:ext uri="{FF2B5EF4-FFF2-40B4-BE49-F238E27FC236}">
                <a16:creationId xmlns:a16="http://schemas.microsoft.com/office/drawing/2014/main" id="{1F225A1E-057C-C944-BE82-A74A0A4A8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5806" r="-439" b="7778"/>
          <a:stretch/>
        </p:blipFill>
        <p:spPr>
          <a:xfrm>
            <a:off x="6389099" y="1357271"/>
            <a:ext cx="2531836" cy="1359340"/>
          </a:xfrm>
          <a:prstGeom prst="rect">
            <a:avLst/>
          </a:prstGeom>
        </p:spPr>
      </p:pic>
      <p:pic>
        <p:nvPicPr>
          <p:cNvPr id="15" name="Grafik 14" descr="Ein Bild, das drinnen, Person, sitzend, Frau enthält.&#10;&#10;Automatisch generierte Beschreibung">
            <a:extLst>
              <a:ext uri="{FF2B5EF4-FFF2-40B4-BE49-F238E27FC236}">
                <a16:creationId xmlns:a16="http://schemas.microsoft.com/office/drawing/2014/main" id="{D5921AEC-12CA-E440-B814-FF229DCE9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6"/>
          <a:stretch/>
        </p:blipFill>
        <p:spPr>
          <a:xfrm>
            <a:off x="3357399" y="1357272"/>
            <a:ext cx="2520727" cy="1333469"/>
          </a:xfrm>
          <a:prstGeom prst="rect">
            <a:avLst/>
          </a:prstGeom>
        </p:spPr>
      </p:pic>
      <p:pic>
        <p:nvPicPr>
          <p:cNvPr id="13" name="Grafik 12" descr="Ein Bild, das drinnen, Laptop, sitzend, Tisch enthält.&#10;&#10;Automatisch generierte Beschreibung">
            <a:extLst>
              <a:ext uri="{FF2B5EF4-FFF2-40B4-BE49-F238E27FC236}">
                <a16:creationId xmlns:a16="http://schemas.microsoft.com/office/drawing/2014/main" id="{FC7C8DC5-7DCC-BE4A-B098-3C58929B5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" y="1357272"/>
            <a:ext cx="2520726" cy="1353601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B6F62FC8-9618-6B4A-B5EF-0CA49AED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 natürlich gibt es von uns noch Hilfestellungen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755B394-9076-6745-85C0-6A729040C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887" y="1347191"/>
            <a:ext cx="2508290" cy="1343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4E4E0B-F8D7-0C40-ABB2-D9CB32FB2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7401" y="1347191"/>
            <a:ext cx="2520725" cy="133346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470944-72F9-CE49-B531-330F19942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1550" y="1347191"/>
            <a:ext cx="2490450" cy="135934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63845A-F928-A044-8D3A-55CE6171F3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803" y="2800634"/>
            <a:ext cx="2532352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PROJEKTE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führen</a:t>
            </a:r>
            <a:r>
              <a:rPr lang="en-US" sz="1275" spc="26" dirty="0"/>
              <a:t> pro-bono </a:t>
            </a:r>
            <a:r>
              <a:rPr lang="en-US" sz="1275" spc="26" dirty="0" err="1"/>
              <a:t>Datenanalyseprojekte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</a:t>
            </a:r>
            <a:r>
              <a:rPr lang="en-US" sz="1275" spc="26" dirty="0" err="1"/>
              <a:t>gemeinnützige</a:t>
            </a:r>
            <a:r>
              <a:rPr lang="en-US" sz="1275" spc="26" dirty="0"/>
              <a:t> </a:t>
            </a:r>
            <a:r>
              <a:rPr lang="en-US" sz="1275" spc="26" dirty="0" err="1"/>
              <a:t>Organisationen</a:t>
            </a:r>
            <a:r>
              <a:rPr lang="en-US" sz="1275" spc="26" dirty="0"/>
              <a:t> </a:t>
            </a:r>
            <a:r>
              <a:rPr lang="en-US" sz="1275" spc="26" dirty="0" err="1"/>
              <a:t>durch</a:t>
            </a:r>
            <a:r>
              <a:rPr lang="en-US" sz="1275" spc="26" dirty="0"/>
              <a:t>.</a:t>
            </a:r>
            <a:endParaRPr lang="de-DE" sz="1275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492C2-BE52-9847-8C1D-E05325968D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7399" y="2800634"/>
            <a:ext cx="2499538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BILDUNG</a:t>
            </a:r>
            <a:endParaRPr lang="de-DE" sz="1275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vernetzen</a:t>
            </a:r>
            <a:r>
              <a:rPr lang="en-US" sz="1275" spc="26" dirty="0"/>
              <a:t> </a:t>
            </a:r>
            <a:r>
              <a:rPr lang="en-US" sz="1275" spc="26" dirty="0" err="1"/>
              <a:t>engagierte</a:t>
            </a:r>
            <a:r>
              <a:rPr lang="en-US" sz="1275" spc="26" dirty="0"/>
              <a:t> </a:t>
            </a:r>
            <a:r>
              <a:rPr lang="en-US" sz="1275" spc="26" dirty="0" err="1"/>
              <a:t>sozial</a:t>
            </a:r>
            <a:r>
              <a:rPr lang="en-US" sz="1275" spc="26" dirty="0"/>
              <a:t> </a:t>
            </a:r>
            <a:r>
              <a:rPr lang="en-US" sz="1275" spc="26" dirty="0" err="1"/>
              <a:t>denkende</a:t>
            </a:r>
            <a:r>
              <a:rPr lang="en-US" sz="1275" spc="26" dirty="0"/>
              <a:t> </a:t>
            </a:r>
            <a:r>
              <a:rPr lang="en-US" sz="1275" spc="26" dirty="0" err="1"/>
              <a:t>Datenanalyst:innen</a:t>
            </a:r>
            <a:r>
              <a:rPr lang="en-US" sz="1275" spc="26" dirty="0"/>
              <a:t> und </a:t>
            </a:r>
            <a:r>
              <a:rPr lang="en-US" sz="1275" spc="26" dirty="0" err="1"/>
              <a:t>bieten</a:t>
            </a:r>
            <a:r>
              <a:rPr lang="en-US" sz="1275" spc="26" dirty="0"/>
              <a:t> </a:t>
            </a:r>
            <a:r>
              <a:rPr lang="en-US" sz="1275" spc="26" dirty="0" err="1"/>
              <a:t>ihnen</a:t>
            </a:r>
            <a:r>
              <a:rPr lang="en-US" sz="1275" spc="26" dirty="0"/>
              <a:t> </a:t>
            </a:r>
            <a:r>
              <a:rPr lang="en-US" sz="1275" spc="26" dirty="0" err="1"/>
              <a:t>Möglichkeiten</a:t>
            </a:r>
            <a:r>
              <a:rPr lang="en-US" sz="1275" spc="26" dirty="0"/>
              <a:t> </a:t>
            </a:r>
            <a:r>
              <a:rPr lang="en-US" sz="1275" spc="26" dirty="0" err="1"/>
              <a:t>ihr</a:t>
            </a:r>
            <a:r>
              <a:rPr lang="en-US" sz="1275" spc="26" dirty="0"/>
              <a:t> </a:t>
            </a:r>
            <a:r>
              <a:rPr lang="en-US" sz="1275" spc="26" dirty="0" err="1"/>
              <a:t>Wissen</a:t>
            </a:r>
            <a:r>
              <a:rPr lang="en-US" sz="1275" spc="26" dirty="0"/>
              <a:t> </a:t>
            </a:r>
            <a:r>
              <a:rPr lang="en-US" sz="1275" spc="26" dirty="0" err="1"/>
              <a:t>anzuwenden</a:t>
            </a:r>
            <a:r>
              <a:rPr lang="en-US" sz="1275" spc="26" dirty="0"/>
              <a:t> und </a:t>
            </a:r>
            <a:r>
              <a:rPr lang="en-US" sz="1275" spc="26" dirty="0" err="1"/>
              <a:t>zu</a:t>
            </a:r>
            <a:r>
              <a:rPr lang="en-US" sz="1275" spc="26" dirty="0"/>
              <a:t> </a:t>
            </a:r>
            <a:r>
              <a:rPr lang="en-US" sz="1275" spc="26" dirty="0" err="1"/>
              <a:t>erweitern</a:t>
            </a:r>
            <a:r>
              <a:rPr lang="en-US" sz="1275" spc="26" dirty="0"/>
              <a:t>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48CFE-1301-164F-B2FF-2447FAD509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1551" y="2796420"/>
            <a:ext cx="2501972" cy="1444362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DIALOG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treten</a:t>
            </a:r>
            <a:r>
              <a:rPr lang="en-US" sz="1275" spc="26" dirty="0"/>
              <a:t> in den Dialog </a:t>
            </a:r>
            <a:r>
              <a:rPr lang="en-US" sz="1275" spc="26" dirty="0" err="1"/>
              <a:t>über</a:t>
            </a:r>
            <a:r>
              <a:rPr lang="en-US" sz="1275" spc="26" dirty="0"/>
              <a:t> den Wert und </a:t>
            </a:r>
            <a:r>
              <a:rPr lang="en-US" sz="1275" spc="26" dirty="0" err="1"/>
              <a:t>Nutzen</a:t>
            </a:r>
            <a:r>
              <a:rPr lang="en-US" sz="1275" spc="26" dirty="0"/>
              <a:t> von </a:t>
            </a:r>
            <a:r>
              <a:rPr lang="en-US" sz="1275" spc="26" dirty="0" err="1"/>
              <a:t>Daten</a:t>
            </a:r>
            <a:r>
              <a:rPr lang="en-US" sz="1275" spc="26" dirty="0"/>
              <a:t> und </a:t>
            </a:r>
            <a:r>
              <a:rPr lang="en-US" sz="1275" spc="26" dirty="0" err="1"/>
              <a:t>Datenanalysen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das </a:t>
            </a:r>
            <a:r>
              <a:rPr lang="en-US" sz="1275" spc="26" dirty="0" err="1"/>
              <a:t>Gemeinwohl</a:t>
            </a:r>
            <a:endParaRPr lang="de-DE" sz="1275" dirty="0"/>
          </a:p>
        </p:txBody>
      </p:sp>
    </p:spTree>
    <p:extLst>
      <p:ext uri="{BB962C8B-B14F-4D97-AF65-F5344CB8AC3E}">
        <p14:creationId xmlns:p14="http://schemas.microsoft.com/office/powerpoint/2010/main" val="131221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2015E1-66A6-134A-8137-F0E103007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38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/>
              <a:t>Und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seid</a:t>
            </a:r>
            <a:r>
              <a:rPr lang="en-US" dirty="0"/>
              <a:t> </a:t>
            </a:r>
            <a:r>
              <a:rPr lang="en-US" dirty="0" err="1"/>
              <a:t>Ihr</a:t>
            </a:r>
            <a:r>
              <a:rPr lang="en-US" dirty="0"/>
              <a:t>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1"/>
            <a:ext cx="5829300" cy="1945589"/>
          </a:xfrm>
        </p:spPr>
        <p:txBody>
          <a:bodyPr>
            <a:noAutofit/>
          </a:bodyPr>
          <a:lstStyle/>
          <a:p>
            <a:pPr algn="l"/>
            <a:r>
              <a:rPr lang="de-DE" dirty="0"/>
              <a:t>Frage 1 – Wie IT-affin seid Ihr? (</a:t>
            </a:r>
            <a:r>
              <a:rPr lang="de-DE" dirty="0" err="1"/>
              <a:t>SelectOne</a:t>
            </a:r>
            <a:r>
              <a:rPr lang="de-DE" dirty="0"/>
              <a:t>)</a:t>
            </a:r>
          </a:p>
          <a:p>
            <a:pPr lvl="0" algn="l"/>
            <a:r>
              <a:rPr lang="de-DE" sz="1200" dirty="0"/>
              <a:t>Naja…/Ich komme klar/Ich bin Profi!</a:t>
            </a:r>
            <a:endParaRPr lang="de-DE" dirty="0"/>
          </a:p>
          <a:p>
            <a:pPr algn="l"/>
            <a:r>
              <a:rPr lang="de-DE" dirty="0"/>
              <a:t>Frage 2 – Eure Kenntnisse mit R? (</a:t>
            </a:r>
            <a:r>
              <a:rPr lang="de-DE" dirty="0" err="1"/>
              <a:t>SelectOne</a:t>
            </a:r>
            <a:r>
              <a:rPr lang="de-DE" dirty="0"/>
              <a:t>)</a:t>
            </a:r>
          </a:p>
          <a:p>
            <a:pPr algn="l"/>
            <a:r>
              <a:rPr lang="de-DE" sz="1200" dirty="0"/>
              <a:t>Noch nie gehört/Mal aufgemacht/Ich hab mal einen Kurs besucht/Ich führe eigene Analysen in R durch</a:t>
            </a:r>
          </a:p>
          <a:p>
            <a:pPr algn="l"/>
            <a:r>
              <a:rPr lang="de-DE" dirty="0"/>
              <a:t>Frage 3 - Was erhofft Ihr Euch vom Workshop? (MC)</a:t>
            </a:r>
          </a:p>
          <a:p>
            <a:pPr algn="l"/>
            <a:r>
              <a:rPr lang="de-DE" sz="1200" dirty="0"/>
              <a:t>Verständnis für neue Technologien/Code lesen lernen/Selber programmieren!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4F440-A1DD-BB41-A7B9-ED20F937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4825DDC9-B9F9-EC45-B593-A7FDEE53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5083"/>
              </p:ext>
            </p:extLst>
          </p:nvPr>
        </p:nvGraphicFramePr>
        <p:xfrm>
          <a:off x="385510" y="1029803"/>
          <a:ext cx="8372981" cy="234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040">
                  <a:extLst>
                    <a:ext uri="{9D8B030D-6E8A-4147-A177-3AD203B41FA5}">
                      <a16:colId xmlns:a16="http://schemas.microsoft.com/office/drawing/2014/main" val="2411647928"/>
                    </a:ext>
                  </a:extLst>
                </a:gridCol>
                <a:gridCol w="1156164">
                  <a:extLst>
                    <a:ext uri="{9D8B030D-6E8A-4147-A177-3AD203B41FA5}">
                      <a16:colId xmlns:a16="http://schemas.microsoft.com/office/drawing/2014/main" val="284516764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Themen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Methodik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Zeitaufwand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Gemeinsamer Start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10min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Theoretische Einführung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20min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01695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Angeleitetes Lernen (Übung 1 bis 5)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baseline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45min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317664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Peer Learning (Übung 6 bis 10)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30min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81725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Ausblick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15min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458533"/>
                  </a:ext>
                </a:extLst>
              </a:tr>
            </a:tbl>
          </a:graphicData>
        </a:graphic>
      </p:graphicFrame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195DDB65-E1BF-CC4A-957F-DA3FC1A5A8D0}"/>
              </a:ext>
            </a:extLst>
          </p:cNvPr>
          <p:cNvGrpSpPr/>
          <p:nvPr/>
        </p:nvGrpSpPr>
        <p:grpSpPr>
          <a:xfrm>
            <a:off x="5492464" y="1345276"/>
            <a:ext cx="1992000" cy="216000"/>
            <a:chOff x="5492464" y="1286813"/>
            <a:chExt cx="1992000" cy="216000"/>
          </a:xfrm>
        </p:grpSpPr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12449819-1518-8D47-96EE-97DFCC96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18B3FB26-9E58-1443-AFC0-94196F11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7455EC2C-CA86-6446-AEDE-55631994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E8CFED08-FF79-AC40-9A30-8648A2A1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DA2DAE30-D616-2F4D-854C-A3F949A9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270" name="Gruppieren 269">
            <a:extLst>
              <a:ext uri="{FF2B5EF4-FFF2-40B4-BE49-F238E27FC236}">
                <a16:creationId xmlns:a16="http://schemas.microsoft.com/office/drawing/2014/main" id="{D2D0DB09-E043-0649-AF0E-46210BD640A7}"/>
              </a:ext>
            </a:extLst>
          </p:cNvPr>
          <p:cNvGrpSpPr/>
          <p:nvPr/>
        </p:nvGrpSpPr>
        <p:grpSpPr>
          <a:xfrm>
            <a:off x="5492464" y="2202676"/>
            <a:ext cx="1992000" cy="216000"/>
            <a:chOff x="5492464" y="1286813"/>
            <a:chExt cx="1992000" cy="216000"/>
          </a:xfrm>
        </p:grpSpPr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6CEFACAA-C750-3244-970D-8E1BE399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72" name="Grafik 271">
              <a:extLst>
                <a:ext uri="{FF2B5EF4-FFF2-40B4-BE49-F238E27FC236}">
                  <a16:creationId xmlns:a16="http://schemas.microsoft.com/office/drawing/2014/main" id="{7F511270-57DF-D14F-A4DF-E799429F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73" name="Grafik 272">
              <a:extLst>
                <a:ext uri="{FF2B5EF4-FFF2-40B4-BE49-F238E27FC236}">
                  <a16:creationId xmlns:a16="http://schemas.microsoft.com/office/drawing/2014/main" id="{1EBF1092-2665-1B4A-A4A8-ABA3727A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74" name="Grafik 273">
              <a:extLst>
                <a:ext uri="{FF2B5EF4-FFF2-40B4-BE49-F238E27FC236}">
                  <a16:creationId xmlns:a16="http://schemas.microsoft.com/office/drawing/2014/main" id="{5539135A-5DF6-5343-B714-6077B88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54705A38-60E9-5549-9FD6-790A64D4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7B5BD5C6-020F-7E44-8C24-634D67DA6171}"/>
              </a:ext>
            </a:extLst>
          </p:cNvPr>
          <p:cNvGrpSpPr/>
          <p:nvPr/>
        </p:nvGrpSpPr>
        <p:grpSpPr>
          <a:xfrm>
            <a:off x="5492464" y="1773876"/>
            <a:ext cx="1992000" cy="219600"/>
            <a:chOff x="5492464" y="1286813"/>
            <a:chExt cx="1992000" cy="216000"/>
          </a:xfrm>
        </p:grpSpPr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82870C3F-A039-434B-B9CA-E0747C13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76F38DC0-52D6-E94B-B9B1-EE3D3A1C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465338FC-1476-2343-B18E-04DB373B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382C0B35-7C4A-3340-8B61-D546970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095ADF5E-5CAD-DC4E-BED8-A0702482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DE2B651F-FEF2-634B-9462-2C57FB184A3E}"/>
              </a:ext>
            </a:extLst>
          </p:cNvPr>
          <p:cNvGrpSpPr/>
          <p:nvPr/>
        </p:nvGrpSpPr>
        <p:grpSpPr>
          <a:xfrm>
            <a:off x="2544516" y="4762117"/>
            <a:ext cx="4054970" cy="276999"/>
            <a:chOff x="2320302" y="4755942"/>
            <a:chExt cx="4054970" cy="276999"/>
          </a:xfrm>
        </p:grpSpPr>
        <p:grpSp>
          <p:nvGrpSpPr>
            <p:cNvPr id="345" name="Gruppieren 344">
              <a:extLst>
                <a:ext uri="{FF2B5EF4-FFF2-40B4-BE49-F238E27FC236}">
                  <a16:creationId xmlns:a16="http://schemas.microsoft.com/office/drawing/2014/main" id="{4897A3D0-BBA7-CC45-B94D-34D7C26B2878}"/>
                </a:ext>
              </a:extLst>
            </p:cNvPr>
            <p:cNvGrpSpPr/>
            <p:nvPr/>
          </p:nvGrpSpPr>
          <p:grpSpPr>
            <a:xfrm>
              <a:off x="2320302" y="4755942"/>
              <a:ext cx="663119" cy="276999"/>
              <a:chOff x="1107292" y="4729763"/>
              <a:chExt cx="663119" cy="276999"/>
            </a:xfrm>
          </p:grpSpPr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0FDE7182-8AE7-7349-8F11-19FE4BC6F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2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6" name="Textfeld 335">
                <a:extLst>
                  <a:ext uri="{FF2B5EF4-FFF2-40B4-BE49-F238E27FC236}">
                    <a16:creationId xmlns:a16="http://schemas.microsoft.com/office/drawing/2014/main" id="{187DB98C-28DD-9F42-AB36-4212FBAF3DC2}"/>
                  </a:ext>
                </a:extLst>
              </p:cNvPr>
              <p:cNvSpPr txBox="1"/>
              <p:nvPr/>
            </p:nvSpPr>
            <p:spPr>
              <a:xfrm>
                <a:off x="1246940" y="4729763"/>
                <a:ext cx="5234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Input von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CorrelAid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4" name="Gruppieren 343">
              <a:extLst>
                <a:ext uri="{FF2B5EF4-FFF2-40B4-BE49-F238E27FC236}">
                  <a16:creationId xmlns:a16="http://schemas.microsoft.com/office/drawing/2014/main" id="{B586CA49-8A10-8444-9472-CAFAAE4A76E2}"/>
                </a:ext>
              </a:extLst>
            </p:cNvPr>
            <p:cNvGrpSpPr/>
            <p:nvPr/>
          </p:nvGrpSpPr>
          <p:grpSpPr>
            <a:xfrm>
              <a:off x="3061265" y="4755942"/>
              <a:ext cx="761243" cy="276999"/>
              <a:chOff x="2135749" y="4729763"/>
              <a:chExt cx="761243" cy="276999"/>
            </a:xfrm>
          </p:grpSpPr>
          <p:pic>
            <p:nvPicPr>
              <p:cNvPr id="332" name="Grafik 331">
                <a:extLst>
                  <a:ext uri="{FF2B5EF4-FFF2-40B4-BE49-F238E27FC236}">
                    <a16:creationId xmlns:a16="http://schemas.microsoft.com/office/drawing/2014/main" id="{C92F6B91-1215-5E45-B143-9EE89CCE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5749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7" name="Textfeld 336">
                <a:extLst>
                  <a:ext uri="{FF2B5EF4-FFF2-40B4-BE49-F238E27FC236}">
                    <a16:creationId xmlns:a16="http://schemas.microsoft.com/office/drawing/2014/main" id="{CF66E510-7056-0B43-8809-735A5DF99A74}"/>
                  </a:ext>
                </a:extLst>
              </p:cNvPr>
              <p:cNvSpPr txBox="1"/>
              <p:nvPr/>
            </p:nvSpPr>
            <p:spPr>
              <a:xfrm>
                <a:off x="2333977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Diskussion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Plenum</a:t>
                </a:r>
              </a:p>
            </p:txBody>
          </p:sp>
        </p:grpSp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D5CBFC39-6074-F74C-B47F-BC2D26E73EA6}"/>
                </a:ext>
              </a:extLst>
            </p:cNvPr>
            <p:cNvGrpSpPr/>
            <p:nvPr/>
          </p:nvGrpSpPr>
          <p:grpSpPr>
            <a:xfrm>
              <a:off x="3900352" y="4755942"/>
              <a:ext cx="726107" cy="276999"/>
              <a:chOff x="3125592" y="4729763"/>
              <a:chExt cx="726107" cy="276999"/>
            </a:xfrm>
          </p:grpSpPr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1635313B-3F49-AD48-8A03-C735A0766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55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8" name="Textfeld 337">
                <a:extLst>
                  <a:ext uri="{FF2B5EF4-FFF2-40B4-BE49-F238E27FC236}">
                    <a16:creationId xmlns:a16="http://schemas.microsoft.com/office/drawing/2014/main" id="{59345368-36E0-7E41-A788-F43E500C89F5}"/>
                  </a:ext>
                </a:extLst>
              </p:cNvPr>
              <p:cNvSpPr txBox="1"/>
              <p:nvPr/>
            </p:nvSpPr>
            <p:spPr>
              <a:xfrm>
                <a:off x="3288684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Arbeit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mit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Coaches</a:t>
                </a:r>
              </a:p>
            </p:txBody>
          </p:sp>
        </p:grpSp>
        <p:grpSp>
          <p:nvGrpSpPr>
            <p:cNvPr id="342" name="Gruppieren 341">
              <a:extLst>
                <a:ext uri="{FF2B5EF4-FFF2-40B4-BE49-F238E27FC236}">
                  <a16:creationId xmlns:a16="http://schemas.microsoft.com/office/drawing/2014/main" id="{2CB94288-1825-2348-9A68-9E8B68E74EC5}"/>
                </a:ext>
              </a:extLst>
            </p:cNvPr>
            <p:cNvGrpSpPr/>
            <p:nvPr/>
          </p:nvGrpSpPr>
          <p:grpSpPr>
            <a:xfrm>
              <a:off x="4704303" y="4755942"/>
              <a:ext cx="863242" cy="276999"/>
              <a:chOff x="3886835" y="4729763"/>
              <a:chExt cx="863242" cy="276999"/>
            </a:xfrm>
          </p:grpSpPr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4208DD80-C5EB-8A4D-A10B-E78676A7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835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30B780A9-1874-A14B-9CB4-D0CD00FDC493}"/>
                  </a:ext>
                </a:extLst>
              </p:cNvPr>
              <p:cNvSpPr txBox="1"/>
              <p:nvPr/>
            </p:nvSpPr>
            <p:spPr>
              <a:xfrm>
                <a:off x="4076504" y="4729763"/>
                <a:ext cx="673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Peer.-to-Peer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Austausch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F6259824-D9D9-9B45-9DA7-CC873AF77A45}"/>
                </a:ext>
              </a:extLst>
            </p:cNvPr>
            <p:cNvGrpSpPr/>
            <p:nvPr/>
          </p:nvGrpSpPr>
          <p:grpSpPr>
            <a:xfrm>
              <a:off x="5645390" y="4755942"/>
              <a:ext cx="729882" cy="276999"/>
              <a:chOff x="7162678" y="4729763"/>
              <a:chExt cx="729882" cy="276999"/>
            </a:xfrm>
          </p:grpSpPr>
          <p:pic>
            <p:nvPicPr>
              <p:cNvPr id="334" name="Grafik 333">
                <a:extLst>
                  <a:ext uri="{FF2B5EF4-FFF2-40B4-BE49-F238E27FC236}">
                    <a16:creationId xmlns:a16="http://schemas.microsoft.com/office/drawing/2014/main" id="{D98D9296-F404-CA40-B1B7-6B715F98C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678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40" name="Textfeld 339">
                <a:extLst>
                  <a:ext uri="{FF2B5EF4-FFF2-40B4-BE49-F238E27FC236}">
                    <a16:creationId xmlns:a16="http://schemas.microsoft.com/office/drawing/2014/main" id="{40180760-6489-0E4C-9965-B31CBF29C834}"/>
                  </a:ext>
                </a:extLst>
              </p:cNvPr>
              <p:cNvSpPr txBox="1"/>
              <p:nvPr/>
            </p:nvSpPr>
            <p:spPr>
              <a:xfrm>
                <a:off x="7329545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Externer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Input</a:t>
                </a:r>
              </a:p>
            </p:txBody>
          </p:sp>
        </p:grpSp>
      </p:grpSp>
      <p:sp>
        <p:nvSpPr>
          <p:cNvPr id="347" name="Textfeld 346">
            <a:extLst>
              <a:ext uri="{FF2B5EF4-FFF2-40B4-BE49-F238E27FC236}">
                <a16:creationId xmlns:a16="http://schemas.microsoft.com/office/drawing/2014/main" id="{EEDAE3C3-E90B-2F4B-AF87-8CC29622E4DE}"/>
              </a:ext>
            </a:extLst>
          </p:cNvPr>
          <p:cNvSpPr txBox="1"/>
          <p:nvPr/>
        </p:nvSpPr>
        <p:spPr>
          <a:xfrm>
            <a:off x="2006708" y="4790327"/>
            <a:ext cx="5234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Legende</a:t>
            </a:r>
            <a:r>
              <a:rPr lang="en-US" sz="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67F4702-CCAB-2B4D-B46E-29C76EE9827C}"/>
              </a:ext>
            </a:extLst>
          </p:cNvPr>
          <p:cNvGrpSpPr/>
          <p:nvPr/>
        </p:nvGrpSpPr>
        <p:grpSpPr>
          <a:xfrm>
            <a:off x="5492464" y="2640016"/>
            <a:ext cx="1992000" cy="216000"/>
            <a:chOff x="5492464" y="1286813"/>
            <a:chExt cx="1992000" cy="216000"/>
          </a:xfrm>
        </p:grpSpPr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D551934E-41C0-1D4B-9F5B-430392FD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D17C9DC1-2C06-704A-9D79-C38AB0B5B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9690DBD5-BE06-AB44-89CE-DE737DB94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E785B4CD-546C-2C49-A56D-F7B34F0F1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D53A61B-3401-B843-A5B4-F2148B160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2F67C7B-9287-F44C-A87A-26775E45B506}"/>
              </a:ext>
            </a:extLst>
          </p:cNvPr>
          <p:cNvGrpSpPr/>
          <p:nvPr/>
        </p:nvGrpSpPr>
        <p:grpSpPr>
          <a:xfrm>
            <a:off x="5492464" y="3077349"/>
            <a:ext cx="1992000" cy="216000"/>
            <a:chOff x="5492464" y="1286813"/>
            <a:chExt cx="1992000" cy="216000"/>
          </a:xfrm>
        </p:grpSpPr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7724DF86-2C16-EB4D-9F43-E267ED9F5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C3EE753A-FB83-9F4C-BDAE-06FE6217D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D070E29F-A90C-BB43-9563-33C5F0A9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2665B603-9A9E-8A44-9887-789228339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60D7E0D-F349-FD47-A49B-9C5D518D0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68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, Tisch, Mann, drinnen enthält.&#10;&#10;Automatisch generierte Beschreibung">
            <a:extLst>
              <a:ext uri="{FF2B5EF4-FFF2-40B4-BE49-F238E27FC236}">
                <a16:creationId xmlns:a16="http://schemas.microsoft.com/office/drawing/2014/main" id="{07DBB114-0FD8-234D-AB4A-AB07A379C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010FE6-9014-5F40-91E3-351E382CCF28}"/>
              </a:ext>
            </a:extLst>
          </p:cNvPr>
          <p:cNvSpPr/>
          <p:nvPr/>
        </p:nvSpPr>
        <p:spPr>
          <a:xfrm>
            <a:off x="398585" y="375138"/>
            <a:ext cx="8311662" cy="78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Spielregeln für unsere Zusammenarbeit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E0F0B2-203A-0941-8D63-3DE9F2235286}"/>
              </a:ext>
            </a:extLst>
          </p:cNvPr>
          <p:cNvSpPr/>
          <p:nvPr/>
        </p:nvSpPr>
        <p:spPr>
          <a:xfrm>
            <a:off x="2022231" y="1535713"/>
            <a:ext cx="5064369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1: Fragen gerne immer im Chat stellen </a:t>
            </a:r>
          </a:p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2: Arbeitet aktiv in Euren Skripten mit</a:t>
            </a:r>
          </a:p>
          <a:p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2: Nutzt den technischen Support-Raum</a:t>
            </a:r>
          </a:p>
          <a:p>
            <a:endParaRPr lang="de-DE" sz="1800" dirty="0">
              <a:solidFill>
                <a:schemeClr val="tx2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8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Ziele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Anwendungsmöglichkeiten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erkennen</a:t>
            </a:r>
            <a:endParaRPr lang="en-GB" dirty="0"/>
          </a:p>
          <a:p>
            <a:r>
              <a:rPr lang="en-GB" dirty="0"/>
              <a:t> Code </a:t>
            </a:r>
            <a:r>
              <a:rPr lang="en-GB" dirty="0" err="1"/>
              <a:t>lesen</a:t>
            </a:r>
            <a:r>
              <a:rPr lang="en-GB" dirty="0"/>
              <a:t> </a:t>
            </a:r>
            <a:r>
              <a:rPr lang="en-GB" dirty="0" err="1"/>
              <a:t>können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Grundverständnis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technische</a:t>
            </a:r>
            <a:r>
              <a:rPr lang="en-GB" dirty="0"/>
              <a:t> </a:t>
            </a:r>
            <a:r>
              <a:rPr lang="en-GB" dirty="0" err="1"/>
              <a:t>Implementierung</a:t>
            </a:r>
            <a:r>
              <a:rPr lang="en-GB" dirty="0"/>
              <a:t> </a:t>
            </a:r>
            <a:r>
              <a:rPr lang="en-GB" dirty="0" err="1"/>
              <a:t>gewinnen</a:t>
            </a:r>
            <a:endParaRPr lang="en-GB" dirty="0"/>
          </a:p>
          <a:p>
            <a:r>
              <a:rPr lang="en-GB" dirty="0"/>
              <a:t> Interesse </a:t>
            </a:r>
            <a:r>
              <a:rPr lang="en-GB" dirty="0" err="1"/>
              <a:t>wecken</a:t>
            </a:r>
            <a:r>
              <a:rPr lang="en-GB" dirty="0"/>
              <a:t>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042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Prinzipien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Alle </a:t>
            </a:r>
            <a:r>
              <a:rPr lang="en-GB" dirty="0" err="1"/>
              <a:t>Pflichtaufgaben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das </a:t>
            </a:r>
            <a:r>
              <a:rPr lang="en-GB" dirty="0" err="1"/>
              <a:t>Kopieren</a:t>
            </a:r>
            <a:r>
              <a:rPr lang="en-GB" dirty="0"/>
              <a:t> von </a:t>
            </a:r>
            <a:r>
              <a:rPr lang="en-GB" dirty="0" err="1"/>
              <a:t>Codesegmenten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kleinen</a:t>
            </a:r>
            <a:r>
              <a:rPr lang="en-GB" dirty="0"/>
              <a:t> </a:t>
            </a:r>
            <a:r>
              <a:rPr lang="en-GB" dirty="0" err="1"/>
              <a:t>Änderungen</a:t>
            </a:r>
            <a:r>
              <a:rPr lang="en-GB" dirty="0"/>
              <a:t> </a:t>
            </a:r>
            <a:r>
              <a:rPr lang="en-GB" dirty="0" err="1"/>
              <a:t>erledigt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r>
              <a:rPr lang="en-GB" dirty="0"/>
              <a:t>Bitte lest die </a:t>
            </a:r>
            <a:r>
              <a:rPr lang="en-GB" dirty="0" err="1"/>
              <a:t>Aufgabenstellungen</a:t>
            </a:r>
            <a:r>
              <a:rPr lang="en-GB" dirty="0"/>
              <a:t> </a:t>
            </a:r>
            <a:r>
              <a:rPr lang="en-GB" dirty="0" err="1"/>
              <a:t>gründlich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(##### </a:t>
            </a:r>
            <a:r>
              <a:rPr lang="en-GB" dirty="0" err="1"/>
              <a:t>Übung</a:t>
            </a:r>
            <a:r>
              <a:rPr lang="en-GB" dirty="0"/>
              <a:t> X)</a:t>
            </a:r>
          </a:p>
          <a:p>
            <a:r>
              <a:rPr lang="en-GB" dirty="0" err="1"/>
              <a:t>Grüner</a:t>
            </a:r>
            <a:r>
              <a:rPr lang="en-GB" dirty="0"/>
              <a:t> Text </a:t>
            </a:r>
            <a:r>
              <a:rPr lang="en-GB" dirty="0" err="1"/>
              <a:t>kennzeichnet</a:t>
            </a:r>
            <a:r>
              <a:rPr lang="en-GB" dirty="0"/>
              <a:t> </a:t>
            </a:r>
            <a:r>
              <a:rPr lang="en-GB" dirty="0" err="1"/>
              <a:t>Kommentare</a:t>
            </a:r>
            <a:r>
              <a:rPr lang="en-GB" dirty="0"/>
              <a:t>, in </a:t>
            </a:r>
            <a:r>
              <a:rPr lang="en-GB" dirty="0" err="1"/>
              <a:t>denen</a:t>
            </a:r>
            <a:r>
              <a:rPr lang="en-GB" dirty="0"/>
              <a:t> </a:t>
            </a:r>
            <a:r>
              <a:rPr lang="en-GB" dirty="0" err="1"/>
              <a:t>wichtige</a:t>
            </a:r>
            <a:r>
              <a:rPr lang="en-GB" dirty="0"/>
              <a:t> </a:t>
            </a:r>
            <a:r>
              <a:rPr lang="en-GB" dirty="0" err="1"/>
              <a:t>Informationen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stehen</a:t>
            </a:r>
            <a:endParaRPr lang="en-GB" dirty="0"/>
          </a:p>
        </p:txBody>
      </p:sp>
      <p:pic>
        <p:nvPicPr>
          <p:cNvPr id="4" name="Grafik 3" descr="Roboter">
            <a:extLst>
              <a:ext uri="{FF2B5EF4-FFF2-40B4-BE49-F238E27FC236}">
                <a16:creationId xmlns:a16="http://schemas.microsoft.com/office/drawing/2014/main" id="{13B5A590-6976-E846-8706-335F9FE2A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5" name="Rounded Rectangular Callout 13">
            <a:extLst>
              <a:ext uri="{FF2B5EF4-FFF2-40B4-BE49-F238E27FC236}">
                <a16:creationId xmlns:a16="http://schemas.microsoft.com/office/drawing/2014/main" id="{8F12D911-6DEF-5945-B22C-B7F6F3458312}"/>
              </a:ext>
            </a:extLst>
          </p:cNvPr>
          <p:cNvSpPr/>
          <p:nvPr/>
        </p:nvSpPr>
        <p:spPr>
          <a:xfrm>
            <a:off x="7089490" y="3097275"/>
            <a:ext cx="1623723" cy="595257"/>
          </a:xfrm>
          <a:prstGeom prst="wedgeRoundRectCallout">
            <a:avLst>
              <a:gd name="adj1" fmla="val -109"/>
              <a:gd name="adj2" fmla="val 726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Öffnet am Besten parallel Zoom und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RStudio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 – idealerweise arbeitet Ihr dabei mit zwei Monitoren.</a:t>
            </a:r>
          </a:p>
        </p:txBody>
      </p:sp>
    </p:spTree>
    <p:extLst>
      <p:ext uri="{BB962C8B-B14F-4D97-AF65-F5344CB8AC3E}">
        <p14:creationId xmlns:p14="http://schemas.microsoft.com/office/powerpoint/2010/main" val="305555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7D061-9013-9442-99D8-F86C41E4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begegnen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– </a:t>
            </a:r>
            <a:r>
              <a:rPr lang="en-GB" dirty="0" err="1"/>
              <a:t>doch</a:t>
            </a:r>
            <a:r>
              <a:rPr lang="en-GB" dirty="0"/>
              <a:t> was </a:t>
            </a:r>
            <a:r>
              <a:rPr lang="en-GB" dirty="0" err="1"/>
              <a:t>ist</a:t>
            </a:r>
            <a:r>
              <a:rPr lang="en-GB" dirty="0"/>
              <a:t> das </a:t>
            </a:r>
            <a:r>
              <a:rPr lang="en-GB" dirty="0" err="1"/>
              <a:t>eigentlich</a:t>
            </a:r>
            <a:r>
              <a:rPr lang="en-GB" dirty="0"/>
              <a:t>?</a:t>
            </a:r>
          </a:p>
        </p:txBody>
      </p:sp>
      <p:pic>
        <p:nvPicPr>
          <p:cNvPr id="5" name="Grafik 4" descr="Smartphone mit einfarbiger Füllung">
            <a:extLst>
              <a:ext uri="{FF2B5EF4-FFF2-40B4-BE49-F238E27FC236}">
                <a16:creationId xmlns:a16="http://schemas.microsoft.com/office/drawing/2014/main" id="{0AA18D9E-2AB1-6243-B2D0-73E561D73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932" y="1257302"/>
            <a:ext cx="3366135" cy="3366135"/>
          </a:xfrm>
          <a:prstGeom prst="rect">
            <a:avLst/>
          </a:prstGeom>
        </p:spPr>
      </p:pic>
      <p:pic>
        <p:nvPicPr>
          <p:cNvPr id="7" name="Grafik 6" descr="Inventar durchsuchen mit einfarbiger Füllung">
            <a:extLst>
              <a:ext uri="{FF2B5EF4-FFF2-40B4-BE49-F238E27FC236}">
                <a16:creationId xmlns:a16="http://schemas.microsoft.com/office/drawing/2014/main" id="{7239E209-7BA9-6643-916C-878162FAE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799" y="248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C43EB-6987-644D-A7A9-E4329F33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Shiny</a:t>
            </a:r>
            <a:r>
              <a:rPr lang="de-DE" dirty="0"/>
              <a:t> ist ein R-Package, das es Euch ermöglicht ganz leicht interaktive Web-Applikationen zu bauen</a:t>
            </a:r>
          </a:p>
        </p:txBody>
      </p:sp>
      <p:pic>
        <p:nvPicPr>
          <p:cNvPr id="3" name="Grafik 2" descr="Roboter">
            <a:extLst>
              <a:ext uri="{FF2B5EF4-FFF2-40B4-BE49-F238E27FC236}">
                <a16:creationId xmlns:a16="http://schemas.microsoft.com/office/drawing/2014/main" id="{7045CA61-AFC2-2C41-8C91-FD5B26225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4" name="Rounded Rectangular Callout 13">
            <a:extLst>
              <a:ext uri="{FF2B5EF4-FFF2-40B4-BE49-F238E27FC236}">
                <a16:creationId xmlns:a16="http://schemas.microsoft.com/office/drawing/2014/main" id="{08662230-C9E1-FC48-93B9-590933A2555C}"/>
              </a:ext>
            </a:extLst>
          </p:cNvPr>
          <p:cNvSpPr/>
          <p:nvPr/>
        </p:nvSpPr>
        <p:spPr>
          <a:xfrm>
            <a:off x="6892204" y="1851660"/>
            <a:ext cx="1996931" cy="1800833"/>
          </a:xfrm>
          <a:prstGeom prst="wedgeRoundRectCallout">
            <a:avLst>
              <a:gd name="adj1" fmla="val -109"/>
              <a:gd name="adj2" fmla="val 726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Packages… Was ist das eigentlich? Packages sind Module, die man in seine Codeskripte laden kann. Sie enthalten alle möglichen Funktionalitäten - wie z.B. die Funktion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mean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(). Mit ihm müsst Ihr die mathematische Formel für den Mittelwert nicht mehr selbst bestimmen, sondern Ihr könnt die Funktion anwenden und ihn direkt berechnen. </a:t>
            </a:r>
          </a:p>
        </p:txBody>
      </p:sp>
      <p:pic>
        <p:nvPicPr>
          <p:cNvPr id="2050" name="Picture 2" descr="Shiny - Welcome to Shiny">
            <a:extLst>
              <a:ext uri="{FF2B5EF4-FFF2-40B4-BE49-F238E27FC236}">
                <a16:creationId xmlns:a16="http://schemas.microsoft.com/office/drawing/2014/main" id="{F5FC7815-8099-A84B-B382-350929EA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57302"/>
            <a:ext cx="5783987" cy="305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67DF8C-BDC8-8A40-AFC7-02A106D16FF7}"/>
              </a:ext>
            </a:extLst>
          </p:cNvPr>
          <p:cNvSpPr txBox="1"/>
          <p:nvPr/>
        </p:nvSpPr>
        <p:spPr>
          <a:xfrm>
            <a:off x="252000" y="4354830"/>
            <a:ext cx="596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Bild: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- Welcome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über diesen 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Link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am 18.03.21.</a:t>
            </a:r>
          </a:p>
        </p:txBody>
      </p:sp>
    </p:spTree>
    <p:extLst>
      <p:ext uri="{BB962C8B-B14F-4D97-AF65-F5344CB8AC3E}">
        <p14:creationId xmlns:p14="http://schemas.microsoft.com/office/powerpoint/2010/main" val="3755732176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Macintosh PowerPoint</Application>
  <PresentationFormat>Bildschirmpräsentation (16:9)</PresentationFormat>
  <Paragraphs>119</Paragraphs>
  <Slides>26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Bradley Hand ITC</vt:lpstr>
      <vt:lpstr>Calibri</vt:lpstr>
      <vt:lpstr>Roboto</vt:lpstr>
      <vt:lpstr>Roboto Light</vt:lpstr>
      <vt:lpstr>Symbol</vt:lpstr>
      <vt:lpstr>CorrelAid</vt:lpstr>
      <vt:lpstr>1_CorrelAid</vt:lpstr>
      <vt:lpstr>Benutzerdefiniertes Design</vt:lpstr>
      <vt:lpstr>Programmieraufgabe oder Lückentext?</vt:lpstr>
      <vt:lpstr>Wer wir sind</vt:lpstr>
      <vt:lpstr>Und wer seid Ihr?</vt:lpstr>
      <vt:lpstr>Agenda</vt:lpstr>
      <vt:lpstr>PowerPoint-Präsentation</vt:lpstr>
      <vt:lpstr>Ziele des Workshops</vt:lpstr>
      <vt:lpstr>Prinzipien des Workshops</vt:lpstr>
      <vt:lpstr>Web-Applikationen begegnen uns überall – doch was ist das eigentlich?</vt:lpstr>
      <vt:lpstr>Shiny ist ein R-Package, das es Euch ermöglicht ganz leicht interaktive Web-Applikationen zu bauen</vt:lpstr>
      <vt:lpstr>Öffnet nun Eure erste Shiny-Applikation</vt:lpstr>
      <vt:lpstr>RShiny besteht aus zwei Hauptbestandteilen: User Interface (UI) und Server</vt:lpstr>
      <vt:lpstr>RShiny besteht aus zwei Hauptbestandteilen: User Interface (UI) und Server</vt:lpstr>
      <vt:lpstr>User Interface (UI) und Server funktionieren nicht ohne einander</vt:lpstr>
      <vt:lpstr>Zusammen bauen wir heute diese App</vt:lpstr>
      <vt:lpstr>Das User Interface (ui.R) bestimmt das Aussehen der App (I)</vt:lpstr>
      <vt:lpstr>Das User Interface (ui.R) bestimmt das Aussehen der App (I)</vt:lpstr>
      <vt:lpstr>Der Server (server.R) kreiiert das Gehirn der App </vt:lpstr>
      <vt:lpstr>shinyApp() verbindet die beiden Teile miteinander</vt:lpstr>
      <vt:lpstr>Öffnet nun das RProjekt, in dem wir heute arbeiten werden</vt:lpstr>
      <vt:lpstr>Die einzelnen Dateien könnt Ihr unten rechts öffnen und die App mit “Run App“ ausführen</vt:lpstr>
      <vt:lpstr>Und jetzt? Ihr könnt den Code ganz leicht auf andere Projekte übertragen</vt:lpstr>
      <vt:lpstr>Und Eure ShinyApp veröffentlichen</vt:lpstr>
      <vt:lpstr>Online findet Ihr tolle Weiterbildungsformate</vt:lpstr>
      <vt:lpstr>Hier noch ein paar Tipps für Weiterbildungsformate aus unserem Netzwerk</vt:lpstr>
      <vt:lpstr>Und natürlich gibt es von uns noch Hilfestellungen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digitalverbunden</dc:title>
  <dc:creator>Nina Hauser</dc:creator>
  <cp:lastModifiedBy>Nina Hauser</cp:lastModifiedBy>
  <cp:revision>76</cp:revision>
  <dcterms:created xsi:type="dcterms:W3CDTF">2020-07-30T08:50:00Z</dcterms:created>
  <dcterms:modified xsi:type="dcterms:W3CDTF">2021-05-17T15:37:32Z</dcterms:modified>
</cp:coreProperties>
</file>